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handoutMasterIdLst>
    <p:handoutMasterId r:id="rId18"/>
  </p:handout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1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>
              <a:latin typeface="Calibri" pitchFamily="34" charset="0"/>
            </a:rPr>
            <a:t>Формирование кадровой политики</a:t>
          </a: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>
              <a:latin typeface="Calibri" pitchFamily="34" charset="0"/>
            </a:rPr>
            <a:t>Организация обучения и аттестации работников</a:t>
          </a: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>
              <a:latin typeface="Calibri" pitchFamily="34" charset="0"/>
            </a:rPr>
            <a:t>Заключение трудовых договоров</a:t>
          </a: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>
              <a:latin typeface="Calibri" pitchFamily="34" charset="0"/>
            </a:rPr>
            <a:t>Разработка должностных инструкций</a:t>
          </a: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>
              <a:latin typeface="Calibri" pitchFamily="34" charset="0"/>
            </a:rPr>
            <a:t>Установление системы оплаты труда</a:t>
          </a: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3B2727B-C218-422B-999F-FDC9A74348D0}" type="pres">
      <dgm:prSet presAssocID="{3EF69C57-C1C5-44C3-A6EB-7328C0D6B09A}" presName="spacer" presStyleCnt="0"/>
      <dgm:spPr/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3424615-650E-499F-A362-54604F7AFAA8}" type="pres">
      <dgm:prSet presAssocID="{6C316C9C-DE4B-4AF9-90D9-B5ABB9B8D484}" presName="spacer" presStyleCnt="0"/>
      <dgm:spPr/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F4521C4-F19A-49BC-83F6-E9E28CE45C9E}" type="pres">
      <dgm:prSet presAssocID="{D2AF269B-C4C2-44E6-8BDA-F7B9476A3ADF}" presName="spacer" presStyleCnt="0"/>
      <dgm:spPr/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5106ABB-C96C-4A54-A8FF-A8C96E9C9C5A}" type="pres">
      <dgm:prSet presAssocID="{30695C5D-DFB1-4CD3-89CA-A7DBA1C1D4D2}" presName="spacer" presStyleCnt="0"/>
      <dgm:spPr/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>
              <a:latin typeface="+mj-lt"/>
            </a:rPr>
            <a:t>Лишенные права заниматься педагогической деятельностью</a:t>
          </a: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>
              <a:latin typeface="+mj-lt"/>
            </a:rPr>
            <a:t>Имеющие или имевшие судимость</a:t>
          </a: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>
              <a:latin typeface="+mj-lt"/>
            </a:rPr>
            <a:t>Признанные недееспособными</a:t>
          </a: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>
              <a:latin typeface="+mj-lt"/>
            </a:rPr>
            <a:t>Имеющие заболевания</a:t>
          </a: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</dgm:pt>
    <dgm:pt modelId="{323A2EC1-0E00-4183-B40E-7C35C0BB55FD}" type="pres">
      <dgm:prSet presAssocID="{7CF702BF-B18C-4880-96C4-716A3CFD15C5}" presName="Name1" presStyleCnt="0"/>
      <dgm:spPr/>
    </dgm:pt>
    <dgm:pt modelId="{A4820FC9-9958-4D5B-97C6-04396EC52D0F}" type="pres">
      <dgm:prSet presAssocID="{7CF702BF-B18C-4880-96C4-716A3CFD15C5}" presName="cycle" presStyleCnt="0"/>
      <dgm:spPr/>
    </dgm:pt>
    <dgm:pt modelId="{2BF95EAD-22B7-4E55-B390-13EB6C7E4CE7}" type="pres">
      <dgm:prSet presAssocID="{7CF702BF-B18C-4880-96C4-716A3CFD15C5}" presName="srcNode" presStyleLbl="node1" presStyleIdx="0" presStyleCnt="4"/>
      <dgm:spPr/>
    </dgm:pt>
    <dgm:pt modelId="{19D89175-4042-4A9D-8BD7-4868AA956A46}" type="pres">
      <dgm:prSet presAssocID="{7CF702BF-B18C-4880-96C4-716A3CFD15C5}" presName="conn" presStyleLbl="parChTrans1D2" presStyleIdx="0" presStyleCnt="1"/>
      <dgm:spPr/>
    </dgm:pt>
    <dgm:pt modelId="{00AE8236-2F67-49A1-B2D5-7930EB8AD5E4}" type="pres">
      <dgm:prSet presAssocID="{7CF702BF-B18C-4880-96C4-716A3CFD15C5}" presName="extraNode" presStyleLbl="node1" presStyleIdx="0" presStyleCnt="4"/>
      <dgm:spPr/>
    </dgm:pt>
    <dgm:pt modelId="{ED938A16-B3CF-4EF3-B5C6-C4F166BADBEC}" type="pres">
      <dgm:prSet presAssocID="{7CF702BF-B18C-4880-96C4-716A3CFD15C5}" presName="dstNode" presStyleLbl="node1" presStyleIdx="0" presStyleCnt="4"/>
      <dgm:spPr/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</dgm:pt>
    <dgm:pt modelId="{181EB5B8-8496-4BD8-B0BA-7EAB6365FCEC}" type="pres">
      <dgm:prSet presAssocID="{A44AE822-6C7B-4CC3-8305-913724513E61}" presName="accent_1" presStyleCnt="0"/>
      <dgm:spPr/>
    </dgm:pt>
    <dgm:pt modelId="{B6BBC715-2478-4DF8-BA6E-A5B60F683AD1}" type="pres">
      <dgm:prSet presAssocID="{A44AE822-6C7B-4CC3-8305-913724513E61}" presName="accentRepeatNode" presStyleLbl="solidFgAcc1" presStyleIdx="0" presStyleCnt="4"/>
      <dgm:spPr/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</dgm:pt>
    <dgm:pt modelId="{A92EAE26-D9D7-4DAA-B814-5978626B46FE}" type="pres">
      <dgm:prSet presAssocID="{47E8F419-BA3C-4E2A-B0CB-562DD01EBF13}" presName="accent_2" presStyleCnt="0"/>
      <dgm:spPr/>
    </dgm:pt>
    <dgm:pt modelId="{82B69A2B-FF90-4A03-AE33-1986D7B940CF}" type="pres">
      <dgm:prSet presAssocID="{47E8F419-BA3C-4E2A-B0CB-562DD01EBF13}" presName="accentRepeatNode" presStyleLbl="solidFgAcc1" presStyleIdx="1" presStyleCnt="4"/>
      <dgm:spPr/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</dgm:pt>
    <dgm:pt modelId="{7C6CDC2B-59C4-46A7-9587-3DCE97DD3554}" type="pres">
      <dgm:prSet presAssocID="{9241FAC5-1A88-460C-93C2-B853BC95DE50}" presName="accent_3" presStyleCnt="0"/>
      <dgm:spPr/>
    </dgm:pt>
    <dgm:pt modelId="{14F672EA-E812-4A2E-A9AB-103CF253FAF8}" type="pres">
      <dgm:prSet presAssocID="{9241FAC5-1A88-460C-93C2-B853BC95DE50}" presName="accentRepeatNode" presStyleLbl="solidFgAcc1" presStyleIdx="2" presStyleCnt="4"/>
      <dgm:spPr/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</dgm:pt>
    <dgm:pt modelId="{5F8AD9B5-826C-4623-BAE0-46941FF9F7D9}" type="pres">
      <dgm:prSet presAssocID="{DEBE2BF9-D142-4059-B3BD-C5D8087BA513}" presName="accent_4" presStyleCnt="0"/>
      <dgm:spPr/>
    </dgm:pt>
    <dgm:pt modelId="{BD5CF8DA-FB5E-4F69-81B3-35CD59AB079C}" type="pres">
      <dgm:prSet presAssocID="{DEBE2BF9-D142-4059-B3BD-C5D8087BA513}" presName="accentRepeatNode" presStyleLbl="solidFgAcc1" presStyleIdx="3" presStyleCnt="4"/>
      <dgm:spPr/>
    </dgm:pt>
  </dgm:ptLst>
  <dgm:cxnLst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</dgm:pt>
  </dgm:ptLst>
  <dgm:cxnLst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Calibri" pitchFamily="34" charset="0"/>
            </a:rPr>
            <a:t>Формирование кадровой политики</a:t>
          </a:r>
        </a:p>
      </dsp:txBody>
      <dsp:txXfrm>
        <a:off x="41123" y="76222"/>
        <a:ext cx="7417104" cy="760154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Calibri" pitchFamily="34" charset="0"/>
            </a:rPr>
            <a:t>Организация обучения и аттестации работников</a:t>
          </a:r>
        </a:p>
      </dsp:txBody>
      <dsp:txXfrm>
        <a:off x="41123" y="1048223"/>
        <a:ext cx="7417104" cy="760154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Calibri" pitchFamily="34" charset="0"/>
            </a:rPr>
            <a:t>Заключение трудовых договоров</a:t>
          </a:r>
        </a:p>
      </dsp:txBody>
      <dsp:txXfrm>
        <a:off x="41123" y="2020223"/>
        <a:ext cx="7417104" cy="760154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Calibri" pitchFamily="34" charset="0"/>
            </a:rPr>
            <a:t>Установление системы оплаты труда</a:t>
          </a:r>
        </a:p>
      </dsp:txBody>
      <dsp:txXfrm>
        <a:off x="41123" y="2992222"/>
        <a:ext cx="7417104" cy="760154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Calibri" pitchFamily="34" charset="0"/>
            </a:rPr>
            <a:t>Разработка должностных инструкций</a:t>
          </a:r>
        </a:p>
      </dsp:txBody>
      <dsp:txXfrm>
        <a:off x="41123" y="3964223"/>
        <a:ext cx="7417104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+mj-lt"/>
            </a:rPr>
            <a:t>Лишенные права заниматься педагогической деятельностью</a:t>
          </a: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solidFill>
          <a:schemeClr val="accent2">
            <a:hueOff val="-294232"/>
            <a:satOff val="1406"/>
            <a:lumOff val="1961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+mj-lt"/>
            </a:rPr>
            <a:t>Имеющие или имевшие судимость</a:t>
          </a: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solidFill>
          <a:schemeClr val="accent2">
            <a:hueOff val="-588464"/>
            <a:satOff val="2812"/>
            <a:lumOff val="392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+mj-lt"/>
            </a:rPr>
            <a:t>Признанные недееспособными</a:t>
          </a: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latin typeface="+mj-lt"/>
            </a:rPr>
            <a:t>Имеющие заболевания</a:t>
          </a: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</a:p>
      </dsp:txBody>
      <dsp:txXfrm>
        <a:off x="30933" y="30933"/>
        <a:ext cx="4770588" cy="994266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</a:p>
      </dsp:txBody>
      <dsp:txXfrm>
        <a:off x="533389" y="1279089"/>
        <a:ext cx="4748671" cy="994266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</a:p>
      </dsp:txBody>
      <dsp:txXfrm>
        <a:off x="1028346" y="2527245"/>
        <a:ext cx="4756171" cy="994265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kern="1200" cap="none" spc="0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</a:p>
      </dsp:txBody>
      <dsp:txXfrm>
        <a:off x="1530802" y="3775401"/>
        <a:ext cx="4748671" cy="994266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>
        <a:off x="5467453" y="808901"/>
        <a:ext cx="377567" cy="516580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>
        <a:off x="5969909" y="2057057"/>
        <a:ext cx="377567" cy="516580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>
        <a:off x="6464866" y="3305213"/>
        <a:ext cx="377567" cy="516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F79E0-1B49-438D-8DAD-DD6C859B1DB3}">
      <dsp:nvSpPr>
        <dsp:cNvPr id="0" name=""/>
        <dsp:cNvSpPr/>
      </dsp:nvSpPr>
      <dsp:spPr>
        <a:xfrm>
          <a:off x="0" y="3098983"/>
          <a:ext cx="6591300" cy="677981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1" action="ppaction://hlinkfile"/>
            </a:rPr>
            <a:t>анализ</a:t>
          </a: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</a:p>
      </dsp:txBody>
      <dsp:txXfrm>
        <a:off x="0" y="3098983"/>
        <a:ext cx="6591300" cy="677981"/>
      </dsp:txXfrm>
    </dsp:sp>
    <dsp:sp modelId="{CEF1F2C5-FBC5-4C6A-8BD5-D452007F370B}">
      <dsp:nvSpPr>
        <dsp:cNvPr id="0" name=""/>
        <dsp:cNvSpPr/>
      </dsp:nvSpPr>
      <dsp:spPr>
        <a:xfrm rot="10800000">
          <a:off x="0" y="2066417"/>
          <a:ext cx="6591300" cy="1042736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</a:p>
      </dsp:txBody>
      <dsp:txXfrm rot="10800000">
        <a:off x="0" y="2066417"/>
        <a:ext cx="6591300" cy="677539"/>
      </dsp:txXfrm>
    </dsp:sp>
    <dsp:sp modelId="{5AE13A38-D1DF-4F79-8E1D-45296163227C}">
      <dsp:nvSpPr>
        <dsp:cNvPr id="0" name=""/>
        <dsp:cNvSpPr/>
      </dsp:nvSpPr>
      <dsp:spPr>
        <a:xfrm rot="10800000">
          <a:off x="0" y="1033850"/>
          <a:ext cx="6591300" cy="1042736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kern="12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</a:p>
      </dsp:txBody>
      <dsp:txXfrm rot="10800000">
        <a:off x="0" y="1033850"/>
        <a:ext cx="6591300" cy="677539"/>
      </dsp:txXfrm>
    </dsp:sp>
    <dsp:sp modelId="{15FA4A60-3385-4601-BE92-6C2B94DAD29E}">
      <dsp:nvSpPr>
        <dsp:cNvPr id="0" name=""/>
        <dsp:cNvSpPr/>
      </dsp:nvSpPr>
      <dsp:spPr>
        <a:xfrm rot="10800000">
          <a:off x="0" y="1284"/>
          <a:ext cx="6591300" cy="1042736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kern="1200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3" action="ppaction://hlinkfile"/>
            </a:rPr>
            <a:t>оценка</a:t>
          </a:r>
          <a:r>
            <a:rPr lang="ru-RU" sz="2800" b="1" kern="1200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</a:p>
      </dsp:txBody>
      <dsp:txXfrm rot="10800000">
        <a:off x="0" y="1284"/>
        <a:ext cx="6591300" cy="677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193E4-8B77-4D90-9CF4-E76F75CB440B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A68E-ACAD-448F-B437-4AE957AC9F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972F9F2-B4E8-4A13-941E-FD7393A311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8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2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08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88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23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30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96DC9-DC68-40A9-9614-D402B76C5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94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BB270-C99A-4C7B-9FC5-41576B1BB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8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70E99-F34F-49A8-84AF-5EB229394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1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2A87845-EC59-4CD8-8815-3835B84EE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4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7C13A3C-9981-40B3-AF0A-77535D003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971DA78-35FA-4686-87F3-52F3B6CC4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0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7FB1-C96E-4816-A69C-3678F775B8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D2DF6-A1DC-47E5-949B-518E3ECD11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2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B90AF-5AE3-4CBE-939D-20A6904DE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75019C0-388C-4685-986F-6AC372C6B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24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accent3">
                <a:lumMod val="40000"/>
                <a:lumOff val="6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3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ctr">
              <a:spcBef>
                <a:spcPts val="0"/>
              </a:spcBef>
              <a:buNone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Основные направления </a:t>
            </a:r>
            <a:br>
              <a:rPr lang="ru-RU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проектирования ИОМ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23753"/>
              </p:ext>
            </p:extLst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400" b="1" u="sng" dirty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>
                <a:latin typeface="Calibri" pitchFamily="34" charset="0"/>
              </a:rPr>
              <a:t>стимуляция творческой активности, инициативности сотрудников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b="1" dirty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0388" y="2133600"/>
            <a:ext cx="7313612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 fontScale="925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544н.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06. 12. 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2017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2016 г.– режим апробации.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 l="9396" t="8777" r="12752" b="17149"/>
          <a:stretch>
            <a:fillRect/>
          </a:stretch>
        </p:blipFill>
        <p:spPr bwMode="auto">
          <a:xfrm>
            <a:off x="304800" y="304800"/>
            <a:ext cx="8839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47800" y="3048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36725" y="38100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175" y="533400"/>
            <a:ext cx="6589199" cy="12808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950" y="533400"/>
            <a:ext cx="7543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br>
              <a:rPr lang="ru-RU" sz="3200" b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br>
              <a:rPr lang="ru-RU" sz="32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6200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Владеть ИКТ- компетенциями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/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536</TotalTime>
  <Words>628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Wingdings</vt:lpstr>
      <vt:lpstr>Wingdings 2</vt:lpstr>
      <vt:lpstr>Wingdings 3</vt:lpstr>
      <vt:lpstr>Легкий дым</vt:lpstr>
      <vt:lpstr>Профессиональный стандарт педагога в соответствии с ФГОС ДО</vt:lpstr>
      <vt:lpstr>Профессиональный стандарт педагога</vt:lpstr>
      <vt:lpstr>Презентация PowerPoint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Windows User</cp:lastModifiedBy>
  <cp:revision>50</cp:revision>
  <cp:lastPrinted>1601-01-01T00:00:00Z</cp:lastPrinted>
  <dcterms:created xsi:type="dcterms:W3CDTF">1601-01-01T00:00:00Z</dcterms:created>
  <dcterms:modified xsi:type="dcterms:W3CDTF">2018-06-15T08:58:54Z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